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87" r:id="rId3"/>
    <p:sldId id="352" r:id="rId4"/>
    <p:sldId id="353" r:id="rId5"/>
    <p:sldId id="354" r:id="rId6"/>
    <p:sldId id="382" r:id="rId7"/>
    <p:sldId id="357" r:id="rId8"/>
    <p:sldId id="388" r:id="rId9"/>
    <p:sldId id="389" r:id="rId10"/>
    <p:sldId id="355" r:id="rId11"/>
    <p:sldId id="392" r:id="rId12"/>
    <p:sldId id="359" r:id="rId13"/>
    <p:sldId id="374" r:id="rId14"/>
    <p:sldId id="360" r:id="rId15"/>
    <p:sldId id="375" r:id="rId16"/>
    <p:sldId id="376" r:id="rId17"/>
    <p:sldId id="378" r:id="rId18"/>
    <p:sldId id="379" r:id="rId19"/>
    <p:sldId id="380" r:id="rId20"/>
    <p:sldId id="377" r:id="rId21"/>
    <p:sldId id="384" r:id="rId22"/>
    <p:sldId id="367" r:id="rId23"/>
    <p:sldId id="370" r:id="rId24"/>
    <p:sldId id="371" r:id="rId25"/>
    <p:sldId id="385" r:id="rId26"/>
    <p:sldId id="356" r:id="rId27"/>
    <p:sldId id="358" r:id="rId28"/>
    <p:sldId id="372" r:id="rId29"/>
    <p:sldId id="386" r:id="rId30"/>
    <p:sldId id="383" r:id="rId31"/>
    <p:sldId id="390" r:id="rId32"/>
    <p:sldId id="361" r:id="rId33"/>
    <p:sldId id="362" r:id="rId34"/>
    <p:sldId id="363" r:id="rId35"/>
    <p:sldId id="365" r:id="rId36"/>
    <p:sldId id="364" r:id="rId37"/>
    <p:sldId id="366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>
        <p:scale>
          <a:sx n="85" d="100"/>
          <a:sy n="85" d="100"/>
        </p:scale>
        <p:origin x="-8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7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0.xml"/><Relationship Id="rId20" Type="http://schemas.openxmlformats.org/officeDocument/2006/relationships/slide" Target="slides/slide25.xml"/><Relationship Id="rId21" Type="http://schemas.openxmlformats.org/officeDocument/2006/relationships/slide" Target="slides/slide26.xml"/><Relationship Id="rId22" Type="http://schemas.openxmlformats.org/officeDocument/2006/relationships/slide" Target="slides/slide27.xml"/><Relationship Id="rId23" Type="http://schemas.openxmlformats.org/officeDocument/2006/relationships/slide" Target="slides/slide28.xml"/><Relationship Id="rId10" Type="http://schemas.openxmlformats.org/officeDocument/2006/relationships/slide" Target="slides/slide12.xml"/><Relationship Id="rId11" Type="http://schemas.openxmlformats.org/officeDocument/2006/relationships/slide" Target="slides/slide13.xml"/><Relationship Id="rId12" Type="http://schemas.openxmlformats.org/officeDocument/2006/relationships/slide" Target="slides/slide14.xml"/><Relationship Id="rId13" Type="http://schemas.openxmlformats.org/officeDocument/2006/relationships/slide" Target="slides/slide15.xml"/><Relationship Id="rId14" Type="http://schemas.openxmlformats.org/officeDocument/2006/relationships/slide" Target="slides/slide16.xml"/><Relationship Id="rId15" Type="http://schemas.openxmlformats.org/officeDocument/2006/relationships/slide" Target="slides/slide20.xml"/><Relationship Id="rId16" Type="http://schemas.openxmlformats.org/officeDocument/2006/relationships/slide" Target="slides/slide21.xml"/><Relationship Id="rId17" Type="http://schemas.openxmlformats.org/officeDocument/2006/relationships/slide" Target="slides/slide22.xml"/><Relationship Id="rId18" Type="http://schemas.openxmlformats.org/officeDocument/2006/relationships/slide" Target="slides/slide23.xml"/><Relationship Id="rId19" Type="http://schemas.openxmlformats.org/officeDocument/2006/relationships/slide" Target="slides/slide24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6.xml"/><Relationship Id="rId6" Type="http://schemas.openxmlformats.org/officeDocument/2006/relationships/slide" Target="slides/slide7.xml"/><Relationship Id="rId7" Type="http://schemas.openxmlformats.org/officeDocument/2006/relationships/slide" Target="slides/slide8.xml"/><Relationship Id="rId8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11498-DC14-B94B-AE04-88231ADA6A2D}" type="datetimeFigureOut">
              <a:rPr lang="en-US" smtClean="0"/>
              <a:t>7/17/11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6F9E1-7A63-4C47-BA27-4849BC45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2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3DC6333-E735-5040-99EA-A615102DEBA8}" type="datetime1">
              <a:rPr lang="en-US"/>
              <a:pPr>
                <a:defRPr/>
              </a:pPr>
              <a:t>7/17/11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32E936D-4656-9343-B3FC-51F2927DF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5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</a:p>
          <a:p>
            <a:r>
              <a:rPr lang="en-US" dirty="0" smtClean="0"/>
              <a:t>	Time</a:t>
            </a:r>
            <a:r>
              <a:rPr lang="en-US" baseline="0" dirty="0" smtClean="0"/>
              <a:t>line doesn’t look like a timeline</a:t>
            </a:r>
          </a:p>
          <a:p>
            <a:r>
              <a:rPr lang="en-US" baseline="0" dirty="0" smtClean="0"/>
              <a:t>	No easy way to add intermediate transitions</a:t>
            </a:r>
          </a:p>
          <a:p>
            <a:r>
              <a:rPr lang="en-US" baseline="0" dirty="0" smtClean="0"/>
              <a:t>	Visualization of progress very difficult to make sense</a:t>
            </a:r>
          </a:p>
          <a:p>
            <a:r>
              <a:rPr lang="en-US" baseline="0" dirty="0" smtClean="0"/>
              <a:t>	Clear once we saw it that the interface didn’t meet the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E936D-4656-9343-B3FC-51F2927DF0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E936D-4656-9343-B3FC-51F2927DF0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E936D-4656-9343-B3FC-51F2927DF0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5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E936D-4656-9343-B3FC-51F2927DF0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6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…In case of confusion,</a:t>
            </a:r>
            <a:r>
              <a:rPr lang="en-US" baseline="0" dirty="0" smtClean="0"/>
              <a:t> here’s my home phone number???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E936D-4656-9343-B3FC-51F2927DF06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863600" cy="6858000"/>
          </a:xfrm>
          <a:prstGeom prst="rect">
            <a:avLst/>
          </a:prstGeom>
          <a:gradFill rotWithShape="0">
            <a:gsLst>
              <a:gs pos="0">
                <a:srgbClr val="E8F4FF"/>
              </a:gs>
              <a:gs pos="100000">
                <a:srgbClr val="A1D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63600" y="6559550"/>
            <a:ext cx="17462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1" dirty="0" smtClean="0">
                <a:latin typeface="Lucida Casual" charset="0"/>
              </a:rPr>
              <a:t>ISMB 2011</a:t>
            </a:r>
            <a:endParaRPr lang="en-US" sz="1000" b="1" dirty="0">
              <a:latin typeface="Lucida Casu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42250" y="6565900"/>
            <a:ext cx="7381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302921E9-801F-C64D-A711-D970D548ADD8}" type="slidenum">
              <a:rPr lang="en-US" sz="1000" b="1">
                <a:latin typeface="Lucida Casual" charset="0"/>
              </a:rPr>
              <a:pPr algn="ctr"/>
              <a:t>‹#›</a:t>
            </a:fld>
            <a:endParaRPr lang="en-US" sz="1000" b="1">
              <a:latin typeface="Lucida Casual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28600" y="109538"/>
            <a:ext cx="8915400" cy="688975"/>
            <a:chOff x="144" y="69"/>
            <a:chExt cx="5616" cy="434"/>
          </a:xfrm>
        </p:grpSpPr>
        <p:pic>
          <p:nvPicPr>
            <p:cNvPr id="8" name="Picture 9" descr="RBVI_logo_t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65" b="10049"/>
            <a:stretch>
              <a:fillRect/>
            </a:stretch>
          </p:blipFill>
          <p:spPr bwMode="auto">
            <a:xfrm>
              <a:off x="144" y="69"/>
              <a:ext cx="5430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RBVI_logo_t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90" t="24265" b="10049"/>
            <a:stretch>
              <a:fillRect/>
            </a:stretch>
          </p:blipFill>
          <p:spPr bwMode="auto">
            <a:xfrm>
              <a:off x="4823" y="69"/>
              <a:ext cx="937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68500"/>
            <a:ext cx="7874000" cy="1470025"/>
          </a:xfrm>
          <a:noFill/>
        </p:spPr>
        <p:txBody>
          <a:bodyPr tIns="45720" bIns="4572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24275"/>
            <a:ext cx="6589713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495675" y="6564313"/>
            <a:ext cx="2895600" cy="185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latin typeface="Lucida Casual" charset="0"/>
              </a:defRPr>
            </a:lvl1pPr>
          </a:lstStyle>
          <a:p>
            <a:pPr>
              <a:defRPr/>
            </a:pPr>
            <a:r>
              <a:rPr lang="en-US" dirty="0" smtClean="0"/>
              <a:t>Vienna, Austria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0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4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950" y="0"/>
            <a:ext cx="21272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0"/>
            <a:ext cx="6229350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8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41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244600"/>
            <a:ext cx="41783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44600"/>
            <a:ext cx="41783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1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03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29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94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55663" cy="6858000"/>
          </a:xfrm>
          <a:prstGeom prst="rect">
            <a:avLst/>
          </a:prstGeom>
          <a:gradFill rotWithShape="0">
            <a:gsLst>
              <a:gs pos="0">
                <a:srgbClr val="E8F4FF"/>
              </a:gs>
              <a:gs pos="100000">
                <a:srgbClr val="A1D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87863" y="6513513"/>
            <a:ext cx="738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CE1510DC-188D-0A45-815D-835706DD28E6}" type="slidenum">
              <a:rPr lang="en-US" sz="1000" b="1">
                <a:latin typeface="Lucida Casual" charset="0"/>
              </a:rPr>
              <a:pPr algn="ctr"/>
              <a:t>‹#›</a:t>
            </a:fld>
            <a:endParaRPr lang="en-US" sz="1000" b="1">
              <a:latin typeface="Lucida Casu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244600"/>
            <a:ext cx="85090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5" descr="RBVI_logo-(small)-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3825"/>
            <a:ext cx="8677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BVI_logo-(small)-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2"/>
          <a:stretch>
            <a:fillRect/>
          </a:stretch>
        </p:blipFill>
        <p:spPr bwMode="auto">
          <a:xfrm>
            <a:off x="8015288" y="122238"/>
            <a:ext cx="11287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9163" y="0"/>
            <a:ext cx="7996237" cy="8509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Principl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hyperlink" Target="http://www.gui-bloopers.com/checklist.php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685800" y="1739900"/>
            <a:ext cx="7874000" cy="186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000" dirty="0" smtClean="0">
                <a:latin typeface="Times New Roman" charset="0"/>
              </a:rPr>
              <a:t>User Interface Design</a:t>
            </a:r>
            <a:br>
              <a:rPr lang="en-US" sz="4000" dirty="0" smtClean="0">
                <a:latin typeface="Times New Roman" charset="0"/>
              </a:rPr>
            </a:br>
            <a:r>
              <a:rPr lang="en-US" sz="3200" dirty="0" smtClean="0">
                <a:latin typeface="Times New Roman" charset="0"/>
              </a:rPr>
              <a:t>7 ±2 Rules of Thumb for Better User Interfaces</a:t>
            </a:r>
            <a:r>
              <a:rPr lang="en-US" sz="3200" baseline="30000" dirty="0" smtClean="0">
                <a:latin typeface="Times New Roman" charset="0"/>
              </a:rPr>
              <a:t>1</a:t>
            </a:r>
            <a:endParaRPr lang="en-US" sz="3200" dirty="0">
              <a:latin typeface="Times New Roman" charset="0"/>
            </a:endParaRPr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066800" y="3969260"/>
            <a:ext cx="7493000" cy="70739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charset="0"/>
              </a:rPr>
              <a:t>John </a:t>
            </a:r>
            <a:r>
              <a:rPr lang="ja-JP" altLang="en-US" sz="2800" dirty="0">
                <a:latin typeface="Times New Roman" charset="0"/>
              </a:rPr>
              <a:t>“</a:t>
            </a:r>
            <a:r>
              <a:rPr lang="en-US" altLang="ja-JP" sz="2800" dirty="0">
                <a:latin typeface="Times New Roman" charset="0"/>
              </a:rPr>
              <a:t>Scooter</a:t>
            </a:r>
            <a:r>
              <a:rPr lang="ja-JP" altLang="en-US" sz="2800" dirty="0">
                <a:latin typeface="Times New Roman" charset="0"/>
              </a:rPr>
              <a:t>”</a:t>
            </a:r>
            <a:r>
              <a:rPr lang="en-US" altLang="ja-JP" sz="2800" dirty="0">
                <a:latin typeface="Times New Roman" charset="0"/>
              </a:rPr>
              <a:t> Morris, Ph.D</a:t>
            </a:r>
            <a:r>
              <a:rPr lang="en-US" altLang="ja-JP" sz="2800" dirty="0" smtClean="0">
                <a:latin typeface="Times New Roman" charset="0"/>
              </a:rPr>
              <a:t>., </a:t>
            </a:r>
            <a:r>
              <a:rPr lang="en-US" altLang="ja-JP" sz="2800" dirty="0" smtClean="0">
                <a:latin typeface="Times New Roman" charset="0"/>
              </a:rPr>
              <a:t>UCSF</a:t>
            </a:r>
            <a:endParaRPr lang="en-US" altLang="ja-JP" sz="2800" dirty="0" smtClean="0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Vienna, Austria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2458" y="5970203"/>
            <a:ext cx="24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Appologies to George Miller</a:t>
            </a:r>
            <a:endParaRPr lang="en-US" sz="1400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222" y="2011092"/>
            <a:ext cx="7928977" cy="3651419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 </a:t>
            </a:r>
            <a:r>
              <a:rPr lang="en-US" b="1" i="1" dirty="0"/>
              <a:t>rule of thumb</a:t>
            </a:r>
            <a:r>
              <a:rPr lang="en-US" i="1" dirty="0"/>
              <a:t> is a </a:t>
            </a:r>
            <a:r>
              <a:rPr lang="en-US" i="1" dirty="0">
                <a:hlinkClick r:id="rId2" tooltip="Principle"/>
              </a:rPr>
              <a:t>principle</a:t>
            </a:r>
            <a:r>
              <a:rPr lang="en-US" i="1" dirty="0"/>
              <a:t> with broad application that is not intended to be strictly accurate or reliable for every situation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               -- Wikipedia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7978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08" y="1244600"/>
            <a:ext cx="8509000" cy="5211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Easy things should be 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Be consistent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Avoid jargon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make users </a:t>
            </a:r>
            <a:r>
              <a:rPr lang="en-US" dirty="0"/>
              <a:t>t</a:t>
            </a:r>
            <a:r>
              <a:rPr lang="en-US" dirty="0" smtClean="0"/>
              <a:t>hink about the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A5A5E9"/>
                </a:solidFill>
              </a:rPr>
              <a:t>Let</a:t>
            </a:r>
            <a:r>
              <a:rPr lang="en-US" baseline="0" dirty="0" smtClean="0">
                <a:solidFill>
                  <a:srgbClr val="A5A5E9"/>
                </a:solidFill>
              </a:rPr>
              <a:t> the user be in control</a:t>
            </a:r>
            <a:endParaRPr lang="en-US" dirty="0" smtClean="0">
              <a:solidFill>
                <a:srgbClr val="A5A5E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Bugs are a usability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Graphical design is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7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 – Know your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</a:t>
            </a:r>
            <a:r>
              <a:rPr lang="en-US" dirty="0" smtClean="0"/>
              <a:t> User Centered Design dictum</a:t>
            </a:r>
          </a:p>
          <a:p>
            <a:pPr lvl="1"/>
            <a:r>
              <a:rPr lang="en-US" dirty="0" smtClean="0"/>
              <a:t>What tasks are they trying to accomplish?</a:t>
            </a:r>
          </a:p>
          <a:p>
            <a:pPr lvl="1"/>
            <a:r>
              <a:rPr lang="en-US" dirty="0" smtClean="0"/>
              <a:t>Where does your software fit into their overall workflow?</a:t>
            </a:r>
          </a:p>
          <a:p>
            <a:pPr lvl="1"/>
            <a:r>
              <a:rPr lang="en-US" dirty="0" smtClean="0"/>
              <a:t>What terms would they use for objects and actions in your system?</a:t>
            </a:r>
          </a:p>
          <a:p>
            <a:r>
              <a:rPr lang="en-US" dirty="0" smtClean="0"/>
              <a:t>Corollary 1: You are </a:t>
            </a:r>
            <a:r>
              <a:rPr lang="en-US" i="1" dirty="0" smtClean="0"/>
              <a:t>not</a:t>
            </a:r>
            <a:r>
              <a:rPr lang="en-US" dirty="0" smtClean="0"/>
              <a:t> your user</a:t>
            </a:r>
          </a:p>
          <a:p>
            <a:pPr lvl="1"/>
            <a:r>
              <a:rPr lang="en-US" dirty="0" smtClean="0"/>
              <a:t>No matter how well we identify with users of our software – they didn’t write it and don’t know the internals of the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9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 – Know your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Corollary 2: Involve users in the change process</a:t>
            </a:r>
          </a:p>
          <a:p>
            <a:pPr marL="857250" lvl="1" indent="-457200"/>
            <a:r>
              <a:rPr lang="en-US" sz="3200" dirty="0" smtClean="0"/>
              <a:t>If you have a good idea for improving your UI, try it out on some colleagues and close collaborators.</a:t>
            </a:r>
          </a:p>
          <a:p>
            <a:pPr marL="857250" lvl="1" indent="-457200"/>
            <a:r>
              <a:rPr lang="en-US" sz="3200" dirty="0" smtClean="0"/>
              <a:t>If you have a GREAT, NOVEL idea for improving your UI….</a:t>
            </a:r>
          </a:p>
          <a:p>
            <a:pPr marL="857250" lvl="1" indent="-457200"/>
            <a:endParaRPr lang="en-US" sz="3200" dirty="0" smtClean="0"/>
          </a:p>
          <a:p>
            <a:pPr marL="400050" lvl="1" indent="0">
              <a:buNone/>
            </a:pPr>
            <a:r>
              <a:rPr lang="en-US" sz="3200" dirty="0" smtClean="0"/>
              <a:t>…Try it out on </a:t>
            </a:r>
            <a:r>
              <a:rPr lang="en-US" sz="3200" i="1" dirty="0" smtClean="0"/>
              <a:t>lots</a:t>
            </a:r>
            <a:r>
              <a:rPr lang="en-US" sz="3200" dirty="0" smtClean="0"/>
              <a:t> of colleagues and users!</a:t>
            </a:r>
          </a:p>
        </p:txBody>
      </p:sp>
    </p:spTree>
    <p:extLst>
      <p:ext uri="{BB962C8B-B14F-4D97-AF65-F5344CB8AC3E}">
        <p14:creationId xmlns:p14="http://schemas.microsoft.com/office/powerpoint/2010/main" val="353673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</a:t>
            </a:r>
            <a:r>
              <a:rPr lang="en-US" baseline="0" dirty="0" smtClean="0"/>
              <a:t> #1 –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101762"/>
            <a:ext cx="8729582" cy="5354601"/>
          </a:xfrm>
        </p:spPr>
        <p:txBody>
          <a:bodyPr/>
          <a:lstStyle/>
          <a:p>
            <a:r>
              <a:rPr lang="en-US" sz="3600" dirty="0" smtClean="0"/>
              <a:t>How to get to know your users</a:t>
            </a:r>
          </a:p>
          <a:p>
            <a:pPr lvl="1"/>
            <a:r>
              <a:rPr lang="en-US" sz="3200" dirty="0" smtClean="0"/>
              <a:t>Existing software:</a:t>
            </a:r>
          </a:p>
          <a:p>
            <a:pPr lvl="2"/>
            <a:r>
              <a:rPr lang="en-US" sz="2800" i="1" dirty="0" smtClean="0"/>
              <a:t>Watch</a:t>
            </a:r>
            <a:r>
              <a:rPr lang="en-US" sz="2800" dirty="0" smtClean="0"/>
              <a:t> them using your system (don’t help, watch)</a:t>
            </a:r>
          </a:p>
          <a:p>
            <a:pPr lvl="2"/>
            <a:r>
              <a:rPr lang="en-US" sz="2800" dirty="0" smtClean="0"/>
              <a:t>Teach training classes</a:t>
            </a:r>
          </a:p>
          <a:p>
            <a:pPr lvl="2"/>
            <a:r>
              <a:rPr lang="en-US" sz="2800" dirty="0" smtClean="0"/>
              <a:t>Monitor help e-mail</a:t>
            </a:r>
          </a:p>
          <a:p>
            <a:pPr lvl="2"/>
            <a:r>
              <a:rPr lang="en-US" sz="2800" dirty="0" smtClean="0"/>
              <a:t>Write tutorials</a:t>
            </a:r>
          </a:p>
          <a:p>
            <a:pPr lvl="1"/>
            <a:r>
              <a:rPr lang="en-US" sz="3200" dirty="0" smtClean="0"/>
              <a:t>New software:</a:t>
            </a:r>
          </a:p>
          <a:p>
            <a:pPr lvl="2"/>
            <a:r>
              <a:rPr lang="en-US" sz="2800" dirty="0" smtClean="0"/>
              <a:t>Talk with users</a:t>
            </a:r>
          </a:p>
          <a:p>
            <a:pPr lvl="2"/>
            <a:r>
              <a:rPr lang="en-US" sz="2800" dirty="0" smtClean="0"/>
              <a:t>Use low-fidelity prototypes</a:t>
            </a:r>
          </a:p>
          <a:p>
            <a:pPr lvl="3"/>
            <a:r>
              <a:rPr lang="en-US" sz="2400" dirty="0" smtClean="0"/>
              <a:t>Fancy term for paper sketches,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15545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Example: UCSF Chimera Animation Interface</a:t>
            </a:r>
          </a:p>
          <a:p>
            <a:pPr lvl="1"/>
            <a:r>
              <a:rPr lang="en-US" sz="3200" dirty="0" smtClean="0"/>
              <a:t>Goal: Allow users to create simple animations by interpolating between scenes (key frames).</a:t>
            </a:r>
          </a:p>
          <a:p>
            <a:pPr lvl="1"/>
            <a:r>
              <a:rPr lang="en-US" sz="3200" dirty="0" smtClean="0"/>
              <a:t>Requirements:</a:t>
            </a:r>
          </a:p>
          <a:p>
            <a:pPr lvl="2"/>
            <a:r>
              <a:rPr lang="en-US" sz="2800" dirty="0" smtClean="0"/>
              <a:t>Way to create and manage scenes</a:t>
            </a:r>
          </a:p>
          <a:p>
            <a:pPr lvl="2"/>
            <a:r>
              <a:rPr lang="en-US" sz="2800" dirty="0" smtClean="0"/>
              <a:t>Way to put scenes together to create animation</a:t>
            </a:r>
          </a:p>
          <a:p>
            <a:pPr lvl="3"/>
            <a:r>
              <a:rPr lang="en-US" sz="2400" dirty="0" smtClean="0"/>
              <a:t>Want to control # of frames</a:t>
            </a:r>
          </a:p>
          <a:p>
            <a:pPr lvl="3"/>
            <a:r>
              <a:rPr lang="en-US" sz="2400" dirty="0" smtClean="0"/>
              <a:t>What to interpolate</a:t>
            </a:r>
          </a:p>
          <a:p>
            <a:pPr lvl="3"/>
            <a:r>
              <a:rPr lang="en-US" sz="2400" dirty="0" smtClean="0"/>
              <a:t>May want to add special transitions between key frames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66" y="105490"/>
            <a:ext cx="4448670" cy="66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r>
              <a:rPr lang="en-US" baseline="0" dirty="0" smtClean="0"/>
              <a:t> -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GenMAPP</a:t>
            </a:r>
            <a:r>
              <a:rPr lang="en-US" dirty="0" smtClean="0"/>
              <a:t>/CS</a:t>
            </a:r>
          </a:p>
          <a:p>
            <a:pPr lvl="1"/>
            <a:r>
              <a:rPr lang="en-US" dirty="0" smtClean="0"/>
              <a:t>Goal: Replacement for </a:t>
            </a:r>
            <a:r>
              <a:rPr lang="en-US" dirty="0" err="1" smtClean="0"/>
              <a:t>GenMAPP</a:t>
            </a:r>
            <a:r>
              <a:rPr lang="en-US" dirty="0" smtClean="0"/>
              <a:t> based on Cytoscape</a:t>
            </a:r>
          </a:p>
          <a:p>
            <a:pPr lvl="1"/>
            <a:r>
              <a:rPr lang="en-US" dirty="0" smtClean="0"/>
              <a:t>Requirements:</a:t>
            </a:r>
          </a:p>
          <a:p>
            <a:pPr lvl="2"/>
            <a:r>
              <a:rPr lang="en-US" dirty="0" smtClean="0"/>
              <a:t>Optimize for </a:t>
            </a:r>
            <a:r>
              <a:rPr lang="en-US" dirty="0" err="1" smtClean="0"/>
              <a:t>GenMAPP</a:t>
            </a:r>
            <a:r>
              <a:rPr lang="en-US" dirty="0" smtClean="0"/>
              <a:t> workflow</a:t>
            </a:r>
          </a:p>
          <a:p>
            <a:pPr lvl="2"/>
            <a:r>
              <a:rPr lang="en-US" dirty="0" smtClean="0"/>
              <a:t>Provide access to Cytoscape functionality</a:t>
            </a:r>
          </a:p>
          <a:p>
            <a:pPr lvl="2"/>
            <a:r>
              <a:rPr lang="en-US" dirty="0" smtClean="0"/>
              <a:t>Utilize Cytoscape UI and mechanism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39772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6" y="103943"/>
            <a:ext cx="2801328" cy="2100529"/>
          </a:xfrm>
          <a:prstGeom prst="rect">
            <a:avLst/>
          </a:prstGeom>
        </p:spPr>
      </p:pic>
      <p:pic>
        <p:nvPicPr>
          <p:cNvPr id="5" name="Picture 4" descr="Slid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57" y="101352"/>
            <a:ext cx="2804784" cy="2103120"/>
          </a:xfrm>
          <a:prstGeom prst="rect">
            <a:avLst/>
          </a:prstGeom>
        </p:spPr>
      </p:pic>
      <p:pic>
        <p:nvPicPr>
          <p:cNvPr id="6" name="Picture 5" descr="Slid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01" y="93370"/>
            <a:ext cx="2804784" cy="2103120"/>
          </a:xfrm>
          <a:prstGeom prst="rect">
            <a:avLst/>
          </a:prstGeom>
        </p:spPr>
      </p:pic>
      <p:pic>
        <p:nvPicPr>
          <p:cNvPr id="7" name="Picture 6" descr="Slide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6" y="2296891"/>
            <a:ext cx="2804784" cy="2103120"/>
          </a:xfrm>
          <a:prstGeom prst="rect">
            <a:avLst/>
          </a:prstGeom>
        </p:spPr>
      </p:pic>
      <p:pic>
        <p:nvPicPr>
          <p:cNvPr id="8" name="Picture 7" descr="Slide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17" y="2296891"/>
            <a:ext cx="2804784" cy="2103120"/>
          </a:xfrm>
          <a:prstGeom prst="rect">
            <a:avLst/>
          </a:prstGeom>
        </p:spPr>
      </p:pic>
      <p:pic>
        <p:nvPicPr>
          <p:cNvPr id="9" name="Picture 8" descr="Slide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16" y="2296891"/>
            <a:ext cx="2804784" cy="2103120"/>
          </a:xfrm>
          <a:prstGeom prst="rect">
            <a:avLst/>
          </a:prstGeom>
        </p:spPr>
      </p:pic>
      <p:pic>
        <p:nvPicPr>
          <p:cNvPr id="10" name="Picture 9" descr="Slide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8" y="4530792"/>
            <a:ext cx="2804784" cy="2103120"/>
          </a:xfrm>
          <a:prstGeom prst="rect">
            <a:avLst/>
          </a:prstGeom>
        </p:spPr>
      </p:pic>
      <p:pic>
        <p:nvPicPr>
          <p:cNvPr id="11" name="Picture 10" descr="Slid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17" y="4530792"/>
            <a:ext cx="2804784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8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8169" y="365173"/>
            <a:ext cx="8601753" cy="5797224"/>
            <a:chOff x="3583734" y="2196876"/>
            <a:chExt cx="5407356" cy="3644333"/>
          </a:xfrm>
        </p:grpSpPr>
        <p:pic>
          <p:nvPicPr>
            <p:cNvPr id="6" name="Picture 5" descr="Screen shot 2011-05-16 at 9.18.59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3734" y="2196876"/>
              <a:ext cx="5407356" cy="36443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52870" y="3860114"/>
              <a:ext cx="1524000" cy="1701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66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4200" y="273590"/>
            <a:ext cx="8149704" cy="6325279"/>
            <a:chOff x="3343176" y="2196876"/>
            <a:chExt cx="5701502" cy="4425141"/>
          </a:xfrm>
        </p:grpSpPr>
        <p:pic>
          <p:nvPicPr>
            <p:cNvPr id="7" name="Picture 6" descr="Screen shot 2011-05-16 at 11.58.20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2318" y="2196876"/>
              <a:ext cx="5391559" cy="3624326"/>
            </a:xfrm>
            <a:prstGeom prst="rect">
              <a:avLst/>
            </a:prstGeom>
          </p:spPr>
        </p:pic>
        <p:pic>
          <p:nvPicPr>
            <p:cNvPr id="8" name="Picture 7" descr="Screen shot 2011-05-16 at 11.58.42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3176" y="5343252"/>
              <a:ext cx="3466946" cy="1143611"/>
            </a:xfrm>
            <a:prstGeom prst="rect">
              <a:avLst/>
            </a:prstGeom>
          </p:spPr>
        </p:pic>
        <p:pic>
          <p:nvPicPr>
            <p:cNvPr id="9" name="Picture 8" descr="Screen shot 2011-05-16 at 11.59.20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0848" y="5955832"/>
              <a:ext cx="4013830" cy="666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88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am I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850900"/>
            <a:ext cx="8509000" cy="5605463"/>
          </a:xfrm>
        </p:spPr>
        <p:txBody>
          <a:bodyPr>
            <a:normAutofit/>
          </a:bodyPr>
          <a:lstStyle/>
          <a:p>
            <a:pPr rtl="0" eaLnBrk="0" fontAlgn="base" hangingPunct="0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 am </a:t>
            </a:r>
            <a:r>
              <a:rPr lang="en-US" sz="3200" i="1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 user interface designer</a:t>
            </a:r>
          </a:p>
          <a:p>
            <a:pPr rtl="0" eaLnBrk="0" fontAlgn="base" hangingPunct="0"/>
            <a:r>
              <a:rPr lang="en-US" dirty="0" smtClean="0"/>
              <a:t>Primarily a software developer/researcher</a:t>
            </a:r>
            <a:endParaRPr lang="en-US" sz="3200" dirty="0" smtClean="0">
              <a:effectLst/>
            </a:endParaRPr>
          </a:p>
          <a:p>
            <a:pPr rtl="0" eaLnBrk="0" fontAlgn="base" hangingPunct="0"/>
            <a:r>
              <a:rPr lang="en-US" dirty="0" smtClean="0"/>
              <a:t>Project manager for UCSF Chimera</a:t>
            </a:r>
          </a:p>
          <a:p>
            <a:pPr rtl="0" eaLnBrk="0" fontAlgn="base" hangingPunct="0"/>
            <a:r>
              <a:rPr lang="en-US" dirty="0" smtClean="0"/>
              <a:t>Cytoscape core team member</a:t>
            </a:r>
          </a:p>
          <a:p>
            <a:pPr rtl="0" eaLnBrk="0" fontAlgn="base" hangingPunct="0"/>
            <a:r>
              <a:rPr lang="en-US" dirty="0" smtClean="0"/>
              <a:t>Developer of several Cytoscape plugins</a:t>
            </a:r>
          </a:p>
          <a:p>
            <a:pPr lvl="1"/>
            <a:r>
              <a:rPr lang="en-US" dirty="0" smtClean="0"/>
              <a:t>Many have significant UI or visualization components</a:t>
            </a:r>
          </a:p>
          <a:p>
            <a:pPr rtl="0" eaLnBrk="0" fontAlgn="base" hangingPunct="0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 have been associated with the HCI (human-computer interaction) community for ~25 years</a:t>
            </a:r>
            <a:endParaRPr lang="en-US" dirty="0" smtClean="0">
              <a:effectLst/>
            </a:endParaRPr>
          </a:p>
          <a:p>
            <a:r>
              <a:rPr lang="en-US" dirty="0" smtClean="0"/>
              <a:t>For some reason, the organizers asked…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6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#2 – Easy things should be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things should be easy, but</a:t>
            </a:r>
          </a:p>
          <a:p>
            <a:pPr lvl="1"/>
            <a:r>
              <a:rPr lang="en-US" dirty="0" smtClean="0"/>
              <a:t>Difficult things should be possible</a:t>
            </a:r>
          </a:p>
          <a:p>
            <a:pPr lvl="0"/>
            <a:r>
              <a:rPr lang="en-US" dirty="0" smtClean="0"/>
              <a:t>“Easy</a:t>
            </a:r>
            <a:r>
              <a:rPr lang="en-US" baseline="0" dirty="0" smtClean="0"/>
              <a:t> things” should be interpreted as</a:t>
            </a:r>
          </a:p>
          <a:p>
            <a:pPr lvl="1"/>
            <a:r>
              <a:rPr lang="en-US" dirty="0" smtClean="0"/>
              <a:t>Central</a:t>
            </a:r>
            <a:r>
              <a:rPr lang="en-US" baseline="0" dirty="0" smtClean="0"/>
              <a:t> to the user’s task</a:t>
            </a:r>
            <a:r>
              <a:rPr lang="en-US" dirty="0" smtClean="0"/>
              <a:t> or workflow</a:t>
            </a:r>
            <a:r>
              <a:rPr lang="en-US" baseline="0" dirty="0" smtClean="0"/>
              <a:t>, or</a:t>
            </a:r>
          </a:p>
          <a:p>
            <a:pPr lvl="1"/>
            <a:r>
              <a:rPr lang="en-US" baseline="0" dirty="0" smtClean="0"/>
              <a:t>Common operations</a:t>
            </a:r>
          </a:p>
          <a:p>
            <a:r>
              <a:rPr lang="en-US" dirty="0" smtClean="0"/>
              <a:t>Implication</a:t>
            </a:r>
          </a:p>
          <a:p>
            <a:pPr lvl="1"/>
            <a:r>
              <a:rPr lang="en-US" dirty="0" smtClean="0"/>
              <a:t>Don’t “hide” common functions in long menu lists</a:t>
            </a:r>
          </a:p>
          <a:p>
            <a:pPr lvl="1"/>
            <a:r>
              <a:rPr lang="en-US" dirty="0" smtClean="0"/>
              <a:t>Use “progressive disclosure” to provide less common options or functions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7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UCSF Chimera</a:t>
            </a:r>
            <a:r>
              <a:rPr lang="en-US" baseline="0" dirty="0" smtClean="0"/>
              <a:t>’s Tool menu</a:t>
            </a:r>
          </a:p>
          <a:p>
            <a:pPr lvl="1"/>
            <a:r>
              <a:rPr lang="en-US" dirty="0" smtClean="0"/>
              <a:t>Chimera extensions add menus to the “</a:t>
            </a:r>
            <a:r>
              <a:rPr lang="en-US" dirty="0"/>
              <a:t>T</a:t>
            </a:r>
            <a:r>
              <a:rPr lang="en-US" dirty="0" smtClean="0"/>
              <a:t>ools” menu</a:t>
            </a:r>
          </a:p>
          <a:p>
            <a:pPr lvl="1"/>
            <a:r>
              <a:rPr lang="en-US" dirty="0" smtClean="0"/>
              <a:t>Several years ago realized things were getting too long</a:t>
            </a:r>
          </a:p>
          <a:p>
            <a:pPr lvl="1"/>
            <a:r>
              <a:rPr lang="en-US" dirty="0" smtClean="0"/>
              <a:t>Reorganized menu functionally</a:t>
            </a:r>
            <a:endParaRPr lang="en-US" dirty="0"/>
          </a:p>
        </p:txBody>
      </p:sp>
      <p:pic>
        <p:nvPicPr>
          <p:cNvPr id="4" name="Picture 3" descr="Screen shot 2011-07-17 at 3.4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850900"/>
            <a:ext cx="7594600" cy="58547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422879" y="11195"/>
            <a:ext cx="2814744" cy="6809615"/>
            <a:chOff x="3422879" y="11195"/>
            <a:chExt cx="2814744" cy="680961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422879" y="11195"/>
              <a:ext cx="2814744" cy="68096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28555" y="37348"/>
              <a:ext cx="1993331" cy="6708767"/>
              <a:chOff x="2619147" y="850900"/>
              <a:chExt cx="1336688" cy="4498765"/>
            </a:xfrm>
          </p:grpSpPr>
          <p:pic>
            <p:nvPicPr>
              <p:cNvPr id="11" name="Picture 10" descr="Screen shot 2011-07-17 at 3.53.16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394" y="3898527"/>
                <a:ext cx="532904" cy="1451138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2619147" y="850900"/>
                <a:ext cx="1336688" cy="3060285"/>
                <a:chOff x="2619147" y="850900"/>
                <a:chExt cx="1336688" cy="3060285"/>
              </a:xfrm>
            </p:grpSpPr>
            <p:pic>
              <p:nvPicPr>
                <p:cNvPr id="8" name="Picture 7" descr="Screen shot 2011-07-17 at 3.52.18 P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9147" y="850900"/>
                  <a:ext cx="1322699" cy="1651406"/>
                </a:xfrm>
                <a:prstGeom prst="rect">
                  <a:avLst/>
                </a:prstGeom>
              </p:spPr>
            </p:pic>
            <p:pic>
              <p:nvPicPr>
                <p:cNvPr id="9" name="Picture 8" descr="Screen shot 2011-07-17 at 3.52.42 P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2569" y="2495825"/>
                  <a:ext cx="533266" cy="141536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09838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Rule #3 – Be Consistent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076535"/>
            <a:ext cx="8509000" cy="5211763"/>
          </a:xfrm>
        </p:spPr>
        <p:txBody>
          <a:bodyPr/>
          <a:lstStyle/>
          <a:p>
            <a:r>
              <a:rPr lang="en-US" baseline="0" dirty="0" smtClean="0"/>
              <a:t>Within</a:t>
            </a:r>
            <a:r>
              <a:rPr lang="en-US" dirty="0" smtClean="0"/>
              <a:t> your application</a:t>
            </a:r>
          </a:p>
          <a:p>
            <a:pPr lvl="1"/>
            <a:r>
              <a:rPr lang="en-US" dirty="0" smtClean="0"/>
              <a:t>terminology, interaction, etc.</a:t>
            </a:r>
          </a:p>
          <a:p>
            <a:r>
              <a:rPr lang="en-US" baseline="0" dirty="0" smtClean="0"/>
              <a:t>Within</a:t>
            </a:r>
            <a:r>
              <a:rPr lang="en-US" dirty="0" smtClean="0"/>
              <a:t> the platform</a:t>
            </a:r>
          </a:p>
          <a:p>
            <a:pPr lvl="1"/>
            <a:r>
              <a:rPr lang="en-US" dirty="0" smtClean="0"/>
              <a:t>can be hard for multiplatform applications</a:t>
            </a:r>
          </a:p>
          <a:p>
            <a:r>
              <a:rPr lang="en-US" dirty="0" smtClean="0"/>
              <a:t>“Normal” GUI expectations</a:t>
            </a:r>
          </a:p>
          <a:p>
            <a:pPr lvl="1"/>
            <a:r>
              <a:rPr lang="en-US" baseline="0" dirty="0" smtClean="0"/>
              <a:t>Dialogs</a:t>
            </a:r>
            <a:r>
              <a:rPr lang="en-US" dirty="0"/>
              <a:t> </a:t>
            </a:r>
            <a:r>
              <a:rPr lang="en-US" dirty="0" smtClean="0"/>
              <a:t>can be canceled (and their actions undone)</a:t>
            </a:r>
          </a:p>
          <a:p>
            <a:pPr lvl="1"/>
            <a:r>
              <a:rPr lang="en-US" baseline="0" dirty="0" smtClean="0"/>
              <a:t>Radio</a:t>
            </a:r>
            <a:r>
              <a:rPr lang="en-US" dirty="0" smtClean="0"/>
              <a:t> buttons are one-of-many (one must always be selected)</a:t>
            </a:r>
          </a:p>
          <a:p>
            <a:pPr lvl="1"/>
            <a:r>
              <a:rPr lang="en-US" baseline="0" dirty="0" smtClean="0"/>
              <a:t>Check</a:t>
            </a:r>
            <a:r>
              <a:rPr lang="en-US" dirty="0" smtClean="0"/>
              <a:t>boxes are always on/off</a:t>
            </a:r>
          </a:p>
          <a:p>
            <a:pPr lvl="1"/>
            <a:r>
              <a:rPr lang="en-US" baseline="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82415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Rule #4 – Avoid Jargon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user’s terminology, not the program’s (or yours)</a:t>
            </a:r>
          </a:p>
          <a:p>
            <a:pPr lvl="1"/>
            <a:r>
              <a:rPr lang="en-US" dirty="0" smtClean="0"/>
              <a:t>Avoid </a:t>
            </a:r>
            <a:r>
              <a:rPr lang="en-US" dirty="0" err="1" smtClean="0"/>
              <a:t>Computerease</a:t>
            </a:r>
            <a:endParaRPr lang="en-US" dirty="0" smtClean="0"/>
          </a:p>
          <a:p>
            <a:pPr lvl="2"/>
            <a:r>
              <a:rPr lang="en-US" dirty="0" smtClean="0"/>
              <a:t>Don’t let program information leak to the user</a:t>
            </a:r>
          </a:p>
          <a:p>
            <a:pPr lvl="3"/>
            <a:r>
              <a:rPr lang="en-US" baseline="0" dirty="0" smtClean="0"/>
              <a:t>e.g. no Blue-Screen of Death (BSOD),</a:t>
            </a:r>
            <a:r>
              <a:rPr lang="en-US" dirty="0" smtClean="0"/>
              <a:t> Java stack traces, etc.</a:t>
            </a:r>
          </a:p>
          <a:p>
            <a:pPr lvl="2"/>
            <a:r>
              <a:rPr lang="en-US" dirty="0" smtClean="0"/>
              <a:t>Catch them (whenever possible) into a log</a:t>
            </a:r>
            <a:r>
              <a:rPr lang="en-US" dirty="0"/>
              <a:t> </a:t>
            </a:r>
            <a:r>
              <a:rPr lang="en-US" dirty="0" smtClean="0"/>
              <a:t>for debugging</a:t>
            </a:r>
          </a:p>
          <a:p>
            <a:pPr lvl="1"/>
            <a:r>
              <a:rPr lang="en-US" dirty="0" smtClean="0"/>
              <a:t>Use user task terminology in menus, labels, prompts</a:t>
            </a:r>
          </a:p>
          <a:p>
            <a:pPr lvl="2"/>
            <a:r>
              <a:rPr lang="en-US" dirty="0" smtClean="0"/>
              <a:t>May take some interaction: </a:t>
            </a:r>
          </a:p>
          <a:p>
            <a:pPr marL="1371600" lvl="3" indent="0">
              <a:buNone/>
            </a:pPr>
            <a:r>
              <a:rPr lang="en-US" dirty="0" smtClean="0"/>
              <a:t>Developer: “What would you call this?”</a:t>
            </a:r>
          </a:p>
          <a:p>
            <a:pPr marL="1371600" lvl="3" indent="0">
              <a:buNone/>
            </a:pPr>
            <a:r>
              <a:rPr lang="en-US" dirty="0" smtClean="0"/>
              <a:t>User: “The handle thing?”</a:t>
            </a:r>
          </a:p>
          <a:p>
            <a:pPr marL="1371600" lvl="3" indent="0">
              <a:buNone/>
            </a:pPr>
            <a:r>
              <a:rPr lang="en-US" dirty="0" smtClean="0"/>
              <a:t>Developer: “Exactly. </a:t>
            </a:r>
            <a:r>
              <a:rPr lang="en-US" i="1" dirty="0" smtClean="0"/>
              <a:t>Note to self: a pivot point thumb is a handle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96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Rule #5 – Don’t Make Users Think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027066"/>
            <a:ext cx="8509000" cy="5429297"/>
          </a:xfrm>
        </p:spPr>
        <p:txBody>
          <a:bodyPr>
            <a:noAutofit/>
          </a:bodyPr>
          <a:lstStyle/>
          <a:p>
            <a:r>
              <a:rPr lang="en-US" sz="2400" dirty="0" smtClean="0"/>
              <a:t>…about the User Interface</a:t>
            </a:r>
          </a:p>
          <a:p>
            <a:r>
              <a:rPr lang="en-US" sz="2400" dirty="0" smtClean="0"/>
              <a:t>Avoid</a:t>
            </a:r>
            <a:r>
              <a:rPr lang="en-US" sz="2400" baseline="0" dirty="0" smtClean="0"/>
              <a:t> ambiguity</a:t>
            </a:r>
          </a:p>
          <a:p>
            <a:pPr marL="457200" lvl="1" indent="0">
              <a:buNone/>
            </a:pPr>
            <a:r>
              <a:rPr lang="en-US" sz="2000" dirty="0" smtClean="0"/>
              <a:t>…in labels (what does OK mean?)</a:t>
            </a:r>
            <a:endParaRPr lang="en-US" sz="2000" baseline="0" dirty="0" smtClean="0"/>
          </a:p>
          <a:p>
            <a:pPr marL="747713" lvl="1" indent="-290513">
              <a:buNone/>
            </a:pPr>
            <a:r>
              <a:rPr lang="en-US" sz="2000" baseline="0" dirty="0" smtClean="0"/>
              <a:t>…in the way things are grouped (does this label go with the text field to the left, or the text field above</a:t>
            </a:r>
            <a:r>
              <a:rPr lang="en-US" sz="2000" dirty="0" smtClean="0"/>
              <a:t> it?)</a:t>
            </a:r>
            <a:endParaRPr lang="en-US" sz="2000" baseline="0" dirty="0" smtClean="0"/>
          </a:p>
          <a:p>
            <a:r>
              <a:rPr lang="en-US" sz="2400" dirty="0" smtClean="0"/>
              <a:t>Minimize searching for commands or actions</a:t>
            </a:r>
          </a:p>
          <a:p>
            <a:pPr lvl="1"/>
            <a:r>
              <a:rPr lang="en-US" sz="2000" dirty="0" smtClean="0"/>
              <a:t>Progressive disclosure can help here, too</a:t>
            </a:r>
          </a:p>
          <a:p>
            <a:r>
              <a:rPr lang="en-US" sz="2400" baseline="0" dirty="0" smtClean="0"/>
              <a:t>Don’t allow dead-ends</a:t>
            </a:r>
          </a:p>
          <a:p>
            <a:pPr lvl="1"/>
            <a:r>
              <a:rPr lang="en-US" sz="2000" baseline="0" dirty="0" smtClean="0"/>
              <a:t>Only one choice</a:t>
            </a:r>
            <a:r>
              <a:rPr lang="en-US" sz="2000" dirty="0" smtClean="0"/>
              <a:t> and not the one the user wants</a:t>
            </a:r>
            <a:endParaRPr lang="en-US" sz="2000" baseline="0" dirty="0" smtClean="0"/>
          </a:p>
          <a:p>
            <a:r>
              <a:rPr lang="en-US" sz="2400" baseline="0" dirty="0" smtClean="0"/>
              <a:t>Don’t substitute </a:t>
            </a:r>
            <a:r>
              <a:rPr lang="en-US" sz="2400" dirty="0" smtClean="0"/>
              <a:t>text or tooltips </a:t>
            </a:r>
            <a:r>
              <a:rPr lang="en-US" sz="2400" baseline="0" dirty="0" smtClean="0"/>
              <a:t>for good design</a:t>
            </a:r>
          </a:p>
          <a:p>
            <a:pPr lvl="1"/>
            <a:r>
              <a:rPr lang="en-US" sz="2000" dirty="0" smtClean="0"/>
              <a:t>Users don’t read instructions… </a:t>
            </a:r>
          </a:p>
          <a:p>
            <a:pPr marL="914400" lvl="2" indent="0">
              <a:buNone/>
            </a:pPr>
            <a:r>
              <a:rPr lang="en-US" sz="1800" dirty="0" smtClean="0"/>
              <a:t>…in case you haven’t noticed</a:t>
            </a:r>
          </a:p>
          <a:p>
            <a:pPr marL="914400" lvl="2" indent="0">
              <a:buNone/>
            </a:pPr>
            <a:r>
              <a:rPr lang="en-US" sz="1800" dirty="0" smtClean="0"/>
              <a:t>…you probably don’t either</a:t>
            </a:r>
            <a:endParaRPr lang="en-US" sz="18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0842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Rule #6 – Let the User be in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User’s think of the screen as their own.</a:t>
            </a:r>
          </a:p>
          <a:p>
            <a:pPr lvl="1"/>
            <a:r>
              <a:rPr lang="en-US" dirty="0" smtClean="0"/>
              <a:t>Mouse warping is disconcerting</a:t>
            </a:r>
          </a:p>
          <a:p>
            <a:pPr lvl="2"/>
            <a:r>
              <a:rPr lang="en-US" dirty="0" smtClean="0"/>
              <a:t>May seem “efficient”, but doesn’t help if it freezes the user</a:t>
            </a:r>
          </a:p>
          <a:p>
            <a:pPr lvl="1"/>
            <a:r>
              <a:rPr lang="en-US" dirty="0" smtClean="0"/>
              <a:t>Tabbed interfaces can be problematic</a:t>
            </a:r>
          </a:p>
          <a:p>
            <a:pPr lvl="2"/>
            <a:r>
              <a:rPr lang="en-US" dirty="0" smtClean="0"/>
              <a:t>Too many tabs require reorganization.  Forces user to find things again.</a:t>
            </a:r>
          </a:p>
          <a:p>
            <a:pPr lvl="1"/>
            <a:r>
              <a:rPr lang="en-US" dirty="0" smtClean="0"/>
              <a:t>Use modal dialogs sparingly</a:t>
            </a:r>
          </a:p>
          <a:p>
            <a:pPr lvl="1"/>
            <a:r>
              <a:rPr lang="en-US" dirty="0" smtClean="0"/>
              <a:t>Don’t restrict window sizes</a:t>
            </a:r>
          </a:p>
          <a:p>
            <a:pPr lvl="2"/>
            <a:r>
              <a:rPr lang="en-US" dirty="0" smtClean="0"/>
              <a:t>Put windows that might get large in scrolling panes</a:t>
            </a:r>
          </a:p>
          <a:p>
            <a:r>
              <a:rPr lang="en-US" dirty="0" smtClean="0"/>
              <a:t>Long running tasks need a </a:t>
            </a:r>
            <a:r>
              <a:rPr lang="en-US" b="1" dirty="0" smtClean="0"/>
              <a:t>Cancel</a:t>
            </a:r>
            <a:endParaRPr lang="en-US" dirty="0"/>
          </a:p>
          <a:p>
            <a:pPr lvl="1"/>
            <a:r>
              <a:rPr lang="en-US" dirty="0" smtClean="0"/>
              <a:t>And an estimate of how long running it might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2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Rule</a:t>
            </a:r>
            <a:r>
              <a:rPr lang="en-US" sz="3200" baseline="0" dirty="0" smtClean="0"/>
              <a:t> #7 – Bugs are a Usability Problem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user interface can’t overcome buggy software.</a:t>
            </a:r>
          </a:p>
          <a:p>
            <a:pPr lvl="1"/>
            <a:r>
              <a:rPr lang="en-US" dirty="0" smtClean="0"/>
              <a:t>If the software crashes, throws exceptions, or gives spurious results, it’s clearly not doing what it’s supposed to do, and not doing what the user expects.</a:t>
            </a:r>
          </a:p>
          <a:p>
            <a:pPr lvl="2"/>
            <a:r>
              <a:rPr lang="en-US" dirty="0" smtClean="0"/>
              <a:t>(if your users have come to expect exceptions and spurious results, you have other problems…)</a:t>
            </a:r>
          </a:p>
          <a:p>
            <a:pPr lvl="1"/>
            <a:r>
              <a:rPr lang="en-US" dirty="0" smtClean="0"/>
              <a:t>So, if your feeling about all this UI stuff is that it’s the algorithm that matters…</a:t>
            </a:r>
          </a:p>
          <a:p>
            <a:pPr lvl="1"/>
            <a:r>
              <a:rPr lang="en-US" dirty="0" smtClean="0"/>
              <a:t>… you’re right, but…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6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Rule</a:t>
            </a:r>
            <a:r>
              <a:rPr lang="en-US" sz="3200" baseline="0" dirty="0" smtClean="0"/>
              <a:t> #7 – Bugs are a Usability Problem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robust software can’t overcome a bad user interface.</a:t>
            </a:r>
          </a:p>
          <a:p>
            <a:pPr marL="1093788" lvl="1" indent="-458788"/>
            <a:r>
              <a:rPr lang="en-US" dirty="0" smtClean="0"/>
              <a:t>If a user can’t figure out how to use it, it doesn’t matter how great the algorithm is.</a:t>
            </a:r>
          </a:p>
        </p:txBody>
      </p:sp>
    </p:spTree>
    <p:extLst>
      <p:ext uri="{BB962C8B-B14F-4D97-AF65-F5344CB8AC3E}">
        <p14:creationId xmlns:p14="http://schemas.microsoft.com/office/powerpoint/2010/main" val="48636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Bonus</a:t>
            </a:r>
            <a:r>
              <a:rPr lang="en-US" sz="2800" baseline="0" dirty="0" smtClean="0"/>
              <a:t> </a:t>
            </a:r>
            <a:r>
              <a:rPr lang="en-US" sz="2800" dirty="0" smtClean="0"/>
              <a:t>Rule #8 – Graphical Design is Important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But, unless you are a graphical designer...</a:t>
            </a:r>
          </a:p>
          <a:p>
            <a:pPr lvl="1"/>
            <a:r>
              <a:rPr lang="en-US" dirty="0" smtClean="0"/>
              <a:t>Keep it simple…</a:t>
            </a:r>
            <a:endParaRPr lang="en-US" baseline="0" dirty="0" smtClean="0"/>
          </a:p>
          <a:p>
            <a:pPr lvl="1"/>
            <a:r>
              <a:rPr lang="en-US" dirty="0" smtClean="0"/>
              <a:t>Stay away from too much color in your</a:t>
            </a:r>
            <a:r>
              <a:rPr lang="en-US" baseline="0" dirty="0" smtClean="0"/>
              <a:t> interface</a:t>
            </a:r>
          </a:p>
          <a:p>
            <a:pPr lvl="2"/>
            <a:r>
              <a:rPr lang="en-US" dirty="0" smtClean="0"/>
              <a:t>Red-Green color blindness effects 7-10% of males</a:t>
            </a:r>
          </a:p>
          <a:p>
            <a:pPr lvl="2"/>
            <a:r>
              <a:rPr lang="en-US" baseline="0" dirty="0" smtClean="0"/>
              <a:t>Care</a:t>
            </a:r>
            <a:r>
              <a:rPr lang="en-US" dirty="0" smtClean="0"/>
              <a:t> to guess the most common colors for heat maps?</a:t>
            </a:r>
            <a:endParaRPr lang="en-US" baseline="0" dirty="0" smtClean="0"/>
          </a:p>
          <a:p>
            <a:pPr lvl="1"/>
            <a:r>
              <a:rPr lang="en-US" baseline="0" dirty="0" smtClean="0"/>
              <a:t>Be very careful with icons: are they cute, or meaningful?</a:t>
            </a:r>
          </a:p>
          <a:p>
            <a:pPr lvl="2"/>
            <a:r>
              <a:rPr lang="en-US" dirty="0" smtClean="0"/>
              <a:t>Recognition is better than recall, but</a:t>
            </a:r>
          </a:p>
          <a:p>
            <a:pPr lvl="2"/>
            <a:r>
              <a:rPr lang="en-US" dirty="0" smtClean="0"/>
              <a:t>Icons need to be recognizable</a:t>
            </a:r>
          </a:p>
          <a:p>
            <a:pPr lvl="2"/>
            <a:endParaRPr lang="en-US" baseline="0" dirty="0" smtClean="0"/>
          </a:p>
        </p:txBody>
      </p:sp>
      <p:pic>
        <p:nvPicPr>
          <p:cNvPr id="4" name="Picture 3" descr="Screen shot 2011-07-17 at 10.03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7" r="27440"/>
          <a:stretch/>
        </p:blipFill>
        <p:spPr>
          <a:xfrm>
            <a:off x="764988" y="2964330"/>
            <a:ext cx="7865462" cy="6742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450352" y="2798911"/>
            <a:ext cx="2330824" cy="107085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79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Easy things should be 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consistent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Jargon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Make User’s Think about the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</a:t>
            </a:r>
            <a:r>
              <a:rPr lang="en-US" baseline="0" dirty="0" smtClean="0"/>
              <a:t> the User be in Control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Bugs are a usability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Graphical design is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2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/>
              </a:rPr>
              <a:t>Organizer Specification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</a:rPr>
              <a:t>Motivate audience that user interfaces are important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</a:rPr>
              <a:t>Provide a background in the theory and practice of human-computer interaction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</a:rPr>
              <a:t>Give lots of examples of good and bad user interfaces…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</a:rPr>
              <a:t>…do it in 20 minutes so there’s lots of time for questions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3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Cytoscape Continuous Mapper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1-07-12 at 10.4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12" y="1973263"/>
            <a:ext cx="57277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0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our collaborators, colleagues and other users matter, the user interface matters</a:t>
            </a:r>
          </a:p>
          <a:p>
            <a:r>
              <a:rPr lang="en-US" dirty="0" smtClean="0"/>
              <a:t>We can use simple rules to improve the user interface of our software</a:t>
            </a:r>
          </a:p>
          <a:p>
            <a:pPr lvl="1"/>
            <a:r>
              <a:rPr lang="en-US" dirty="0" smtClean="0"/>
              <a:t>We need to keep the user in mind</a:t>
            </a:r>
          </a:p>
          <a:p>
            <a:pPr lvl="2"/>
            <a:r>
              <a:rPr lang="en-US" dirty="0" smtClean="0"/>
              <a:t>User-centered design</a:t>
            </a:r>
          </a:p>
          <a:p>
            <a:pPr lvl="1"/>
            <a:r>
              <a:rPr lang="en-US" dirty="0" smtClean="0"/>
              <a:t>Occasionally, validate interface with users</a:t>
            </a:r>
          </a:p>
          <a:p>
            <a:pPr lvl="2"/>
            <a:r>
              <a:rPr lang="en-US" dirty="0" smtClean="0"/>
              <a:t>Just like we test our software, we need to test our interfaces</a:t>
            </a:r>
          </a:p>
          <a:p>
            <a:pPr lvl="2"/>
            <a:r>
              <a:rPr lang="en-US" dirty="0" smtClean="0"/>
              <a:t>Prototypes can be </a:t>
            </a:r>
            <a:r>
              <a:rPr lang="en-US" smtClean="0"/>
              <a:t>really helpful, here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i="1" dirty="0" smtClean="0"/>
              <a:t>can </a:t>
            </a:r>
            <a:r>
              <a:rPr lang="en-US" dirty="0" smtClean="0"/>
              <a:t>build more usable software</a:t>
            </a:r>
          </a:p>
        </p:txBody>
      </p:sp>
    </p:spTree>
    <p:extLst>
      <p:ext uri="{BB962C8B-B14F-4D97-AF65-F5344CB8AC3E}">
        <p14:creationId xmlns:p14="http://schemas.microsoft.com/office/powerpoint/2010/main" val="404065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Shneiderman</a:t>
            </a:r>
            <a:r>
              <a:rPr lang="en-US" dirty="0" smtClean="0"/>
              <a:t> and </a:t>
            </a:r>
            <a:r>
              <a:rPr lang="en-US" dirty="0" err="1" smtClean="0"/>
              <a:t>Plaisant</a:t>
            </a:r>
            <a:r>
              <a:rPr lang="en-US" dirty="0" smtClean="0"/>
              <a:t> (2009)</a:t>
            </a:r>
          </a:p>
          <a:p>
            <a:pPr lvl="1"/>
            <a:r>
              <a:rPr lang="en-US" dirty="0" smtClean="0"/>
              <a:t>Strive for consistency</a:t>
            </a:r>
          </a:p>
          <a:p>
            <a:pPr lvl="1"/>
            <a:r>
              <a:rPr lang="en-US" dirty="0" smtClean="0"/>
              <a:t>Cater to universal usability</a:t>
            </a:r>
          </a:p>
          <a:p>
            <a:pPr lvl="1"/>
            <a:r>
              <a:rPr lang="en-US" dirty="0" smtClean="0"/>
              <a:t>Offer informative feedback</a:t>
            </a:r>
          </a:p>
          <a:p>
            <a:pPr lvl="1"/>
            <a:r>
              <a:rPr lang="en-US" dirty="0" smtClean="0"/>
              <a:t>Design task flows to yield closure</a:t>
            </a:r>
          </a:p>
          <a:p>
            <a:pPr lvl="1"/>
            <a:r>
              <a:rPr lang="en-US" dirty="0" smtClean="0"/>
              <a:t>Prevent errors</a:t>
            </a:r>
          </a:p>
          <a:p>
            <a:pPr lvl="1"/>
            <a:r>
              <a:rPr lang="en-US" dirty="0" smtClean="0"/>
              <a:t>Permit easy reversal of actions</a:t>
            </a:r>
          </a:p>
          <a:p>
            <a:pPr lvl="1"/>
            <a:r>
              <a:rPr lang="en-US" dirty="0" smtClean="0"/>
              <a:t>Make users feel </a:t>
            </a:r>
            <a:r>
              <a:rPr lang="en-US" i="1" dirty="0" smtClean="0"/>
              <a:t>they</a:t>
            </a:r>
            <a:r>
              <a:rPr lang="en-US" dirty="0" smtClean="0"/>
              <a:t> are in control</a:t>
            </a:r>
          </a:p>
          <a:p>
            <a:pPr lvl="1"/>
            <a:r>
              <a:rPr lang="en-US" dirty="0" smtClean="0"/>
              <a:t>Minimize short-term memory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1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Nielsen and </a:t>
            </a:r>
            <a:r>
              <a:rPr lang="en-US" dirty="0" err="1" smtClean="0"/>
              <a:t>Molich</a:t>
            </a:r>
            <a:r>
              <a:rPr lang="en-US" dirty="0" smtClean="0"/>
              <a:t> (1990)</a:t>
            </a:r>
          </a:p>
          <a:p>
            <a:pPr lvl="1"/>
            <a:r>
              <a:rPr lang="en-US" dirty="0" smtClean="0"/>
              <a:t>Consistency and standards</a:t>
            </a:r>
          </a:p>
          <a:p>
            <a:pPr lvl="1"/>
            <a:r>
              <a:rPr lang="en-US" dirty="0" smtClean="0"/>
              <a:t>Visibility of system status</a:t>
            </a:r>
          </a:p>
          <a:p>
            <a:pPr lvl="1"/>
            <a:r>
              <a:rPr lang="en-US" dirty="0" smtClean="0"/>
              <a:t>Match between system and real world</a:t>
            </a:r>
          </a:p>
          <a:p>
            <a:pPr lvl="1"/>
            <a:r>
              <a:rPr lang="en-US" dirty="0" smtClean="0"/>
              <a:t>User control and freedom</a:t>
            </a:r>
          </a:p>
          <a:p>
            <a:pPr lvl="1"/>
            <a:r>
              <a:rPr lang="en-US" dirty="0" smtClean="0"/>
              <a:t>Error prevention</a:t>
            </a:r>
          </a:p>
          <a:p>
            <a:pPr lvl="1"/>
            <a:r>
              <a:rPr lang="en-US" dirty="0" smtClean="0"/>
              <a:t>Recognition rather than recall</a:t>
            </a:r>
          </a:p>
          <a:p>
            <a:pPr lvl="1"/>
            <a:r>
              <a:rPr lang="en-US" dirty="0" err="1" smtClean="0"/>
              <a:t>Flexiblity</a:t>
            </a:r>
            <a:r>
              <a:rPr lang="en-US" dirty="0" smtClean="0"/>
              <a:t> and efficiency of use</a:t>
            </a:r>
          </a:p>
          <a:p>
            <a:pPr lvl="1"/>
            <a:r>
              <a:rPr lang="en-US" dirty="0" smtClean="0"/>
              <a:t>Aesthetic and minimalist design</a:t>
            </a:r>
          </a:p>
          <a:p>
            <a:pPr lvl="1"/>
            <a:r>
              <a:rPr lang="en-US" dirty="0" smtClean="0"/>
              <a:t>Help users recognize, diagnose, and recover from errors</a:t>
            </a:r>
          </a:p>
          <a:p>
            <a:pPr lvl="1"/>
            <a:r>
              <a:rPr lang="en-US" dirty="0" smtClean="0"/>
              <a:t>Provide online documentation and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8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5" name="Picture 4" descr="DesigningTheUserInter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4" y="2384484"/>
            <a:ext cx="1434922" cy="1778829"/>
          </a:xfrm>
          <a:prstGeom prst="rect">
            <a:avLst/>
          </a:prstGeom>
        </p:spPr>
      </p:pic>
      <p:pic>
        <p:nvPicPr>
          <p:cNvPr id="6" name="Picture 5" descr="DesigningWithTheMindInMi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57" y="4320082"/>
            <a:ext cx="1474699" cy="1828139"/>
          </a:xfrm>
          <a:prstGeom prst="rect">
            <a:avLst/>
          </a:prstGeom>
        </p:spPr>
      </p:pic>
      <p:pic>
        <p:nvPicPr>
          <p:cNvPr id="10" name="Content Placeholder 9" descr="416lLxBcYjL._SS400_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-227" r="18346" b="-947"/>
          <a:stretch/>
        </p:blipFill>
        <p:spPr>
          <a:xfrm>
            <a:off x="6950057" y="980548"/>
            <a:ext cx="1374037" cy="2177220"/>
          </a:xfrm>
        </p:spPr>
      </p:pic>
      <p:sp>
        <p:nvSpPr>
          <p:cNvPr id="11" name="TextBox 10"/>
          <p:cNvSpPr txBox="1"/>
          <p:nvPr/>
        </p:nvSpPr>
        <p:spPr>
          <a:xfrm>
            <a:off x="3333910" y="1586572"/>
            <a:ext cx="346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The Design of Everyday Things, </a:t>
            </a:r>
          </a:p>
          <a:p>
            <a:pPr algn="r"/>
            <a:r>
              <a:rPr lang="en-US" dirty="0" smtClean="0"/>
              <a:t>Donald Norman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80845" y="2973102"/>
            <a:ext cx="4047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Designing the User Interface,</a:t>
            </a:r>
          </a:p>
          <a:p>
            <a:r>
              <a:rPr lang="en-US" dirty="0" smtClean="0"/>
              <a:t>Ben </a:t>
            </a:r>
            <a:r>
              <a:rPr lang="en-US" dirty="0" err="1" smtClean="0"/>
              <a:t>Shneiderman</a:t>
            </a:r>
            <a:r>
              <a:rPr lang="en-US" dirty="0" smtClean="0"/>
              <a:t>, Catherine </a:t>
            </a:r>
            <a:r>
              <a:rPr lang="en-US" dirty="0" err="1" smtClean="0"/>
              <a:t>Plaisant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9220" y="5055470"/>
            <a:ext cx="3519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Designing with the Mind in Mind, </a:t>
            </a:r>
          </a:p>
          <a:p>
            <a:pPr algn="r"/>
            <a:r>
              <a:rPr lang="en-US" dirty="0" smtClean="0"/>
              <a:t>Jeff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4" name="Picture 3" descr="GUIBloop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28" y="1018965"/>
            <a:ext cx="3557832" cy="4620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2254" y="5844939"/>
            <a:ext cx="591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http://www.gui-bloopers.com/</a:t>
            </a:r>
            <a:r>
              <a:rPr lang="en-US" sz="2400" dirty="0" smtClean="0">
                <a:hlinkClick r:id="rId3"/>
              </a:rPr>
              <a:t>checklist.php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20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CHI Conference</a:t>
            </a:r>
          </a:p>
          <a:p>
            <a:pPr lvl="1"/>
            <a:r>
              <a:rPr lang="en-US" dirty="0" smtClean="0"/>
              <a:t>Sponsored by ACM/SIGCHI</a:t>
            </a:r>
          </a:p>
          <a:p>
            <a:pPr lvl="1"/>
            <a:r>
              <a:rPr lang="en-US" dirty="0" smtClean="0"/>
              <a:t>Theory and practice of HCI</a:t>
            </a:r>
          </a:p>
          <a:p>
            <a:pPr lvl="1"/>
            <a:r>
              <a:rPr lang="en-US" dirty="0" smtClean="0"/>
              <a:t>CHI 2012 May 5-10, Austin, TX, USA</a:t>
            </a:r>
          </a:p>
          <a:p>
            <a:pPr lvl="1"/>
            <a:r>
              <a:rPr lang="en-US" dirty="0" smtClean="0"/>
              <a:t>CHI 2013 April 27-May 2, Paris, FR</a:t>
            </a:r>
          </a:p>
          <a:p>
            <a:pPr lvl="1"/>
            <a:r>
              <a:rPr lang="en-US" dirty="0" smtClean="0"/>
              <a:t>CHI 2014 April 26-May 1, Toronto, CA</a:t>
            </a:r>
          </a:p>
          <a:p>
            <a:pPr lvl="1"/>
            <a:r>
              <a:rPr lang="en-US" dirty="0" smtClean="0"/>
              <a:t>CHI 2015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1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2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Motivate audience (I hope?)</a:t>
            </a:r>
          </a:p>
          <a:p>
            <a:r>
              <a:rPr lang="en-US" dirty="0" smtClean="0"/>
              <a:t>Provide some rules of thumb to help with the design and repair of user interfaces</a:t>
            </a:r>
          </a:p>
          <a:p>
            <a:r>
              <a:rPr lang="en-US" dirty="0" smtClean="0"/>
              <a:t>Provide some examples</a:t>
            </a:r>
          </a:p>
          <a:p>
            <a:r>
              <a:rPr lang="en-US" dirty="0" smtClean="0"/>
              <a:t>Do it in 25 minutes so there’s time for a couple of questions</a:t>
            </a:r>
          </a:p>
        </p:txBody>
      </p:sp>
    </p:spTree>
    <p:extLst>
      <p:ext uri="{BB962C8B-B14F-4D97-AF65-F5344CB8AC3E}">
        <p14:creationId xmlns:p14="http://schemas.microsoft.com/office/powerpoint/2010/main" val="374945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of you write software used by other people?</a:t>
            </a:r>
          </a:p>
          <a:p>
            <a:r>
              <a:rPr lang="en-US" dirty="0" smtClean="0"/>
              <a:t>How many of you use software used by other people?</a:t>
            </a:r>
          </a:p>
          <a:p>
            <a:r>
              <a:rPr lang="en-US" dirty="0" smtClean="0"/>
              <a:t>How many of you sometimes curse at software and the fool that wrote it?</a:t>
            </a:r>
          </a:p>
          <a:p>
            <a:r>
              <a:rPr lang="en-US" dirty="0" smtClean="0"/>
              <a:t>How many of those fools are in this room???</a:t>
            </a:r>
          </a:p>
          <a:p>
            <a:r>
              <a:rPr lang="en-US" dirty="0" smtClean="0"/>
              <a:t>… don’t be a fool – make your software usable!!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Heard in the hallway at UCSF…</a:t>
            </a:r>
          </a:p>
          <a:p>
            <a:pPr lvl="1"/>
            <a:r>
              <a:rPr lang="en-US" dirty="0" smtClean="0"/>
              <a:t>“We get all these dumb questions on the [chimera-help, </a:t>
            </a:r>
            <a:r>
              <a:rPr lang="en-US" dirty="0" err="1" smtClean="0"/>
              <a:t>cytoscape</a:t>
            </a:r>
            <a:r>
              <a:rPr lang="en-US" dirty="0" smtClean="0"/>
              <a:t>-help, …-help] mailing list.  Why don’t users just read the documentation?”</a:t>
            </a:r>
          </a:p>
          <a:p>
            <a:endParaRPr lang="en-US" dirty="0"/>
          </a:p>
          <a:p>
            <a:r>
              <a:rPr lang="en-US" dirty="0" smtClean="0"/>
              <a:t>The more usable your software, the fewer questions you’ll have to answer.</a:t>
            </a:r>
          </a:p>
          <a:p>
            <a:pPr lvl="1"/>
            <a:r>
              <a:rPr lang="en-US" dirty="0" smtClean="0"/>
              <a:t>How many of us would be willing to include our home phone number with our software??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7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Goal:</a:t>
            </a:r>
          </a:p>
          <a:p>
            <a:pPr lvl="1"/>
            <a:r>
              <a:rPr lang="en-US" sz="3600" dirty="0" smtClean="0"/>
              <a:t>Design software that:</a:t>
            </a:r>
          </a:p>
          <a:p>
            <a:pPr lvl="2"/>
            <a:r>
              <a:rPr lang="en-US" sz="3200" dirty="0" smtClean="0"/>
              <a:t>does what it is supposed to do,</a:t>
            </a:r>
          </a:p>
          <a:p>
            <a:pPr lvl="2"/>
            <a:r>
              <a:rPr lang="en-US" sz="3200" dirty="0"/>
              <a:t>d</a:t>
            </a:r>
            <a:r>
              <a:rPr lang="en-US" sz="3200" dirty="0" smtClean="0"/>
              <a:t>oes it efficiently,</a:t>
            </a:r>
          </a:p>
          <a:p>
            <a:pPr lvl="2"/>
            <a:r>
              <a:rPr lang="en-US" sz="3200" dirty="0"/>
              <a:t>i</a:t>
            </a:r>
            <a:r>
              <a:rPr lang="en-US" sz="3200" dirty="0" smtClean="0"/>
              <a:t>n the way the user expects,</a:t>
            </a:r>
          </a:p>
          <a:p>
            <a:pPr lvl="2"/>
            <a:r>
              <a:rPr lang="en-US" sz="3200" dirty="0"/>
              <a:t>w</a:t>
            </a:r>
            <a:r>
              <a:rPr lang="en-US" sz="3200" dirty="0" smtClean="0"/>
              <a:t>ith an appropriate amount of training.</a:t>
            </a:r>
          </a:p>
        </p:txBody>
      </p:sp>
    </p:spTree>
    <p:extLst>
      <p:ext uri="{BB962C8B-B14F-4D97-AF65-F5344CB8AC3E}">
        <p14:creationId xmlns:p14="http://schemas.microsoft.com/office/powerpoint/2010/main" val="4894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Designing Good User Interfaces</a:t>
            </a:r>
            <a:r>
              <a:rPr lang="en-US" sz="3200" baseline="0" dirty="0" smtClean="0"/>
              <a:t> is Easy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90" y="1008392"/>
            <a:ext cx="8509000" cy="5714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Spend significant time with users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200" dirty="0" smtClean="0"/>
              <a:t>Understand their tasks, and the context of their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Spend significant time developing prototypes and passing those prototypes by your users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200" dirty="0" smtClean="0"/>
              <a:t>Iterate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Write software, following all good UI design principals (where they conflict, ask users)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Do extensive user testing with a broad sampling of your target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Correct usability errors found in software.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Document software, deploy it, and train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Iterate, correcting usability errors found after deployment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6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Designing Good User Interfaces</a:t>
            </a:r>
            <a:r>
              <a:rPr lang="en-US" sz="3200" baseline="0" dirty="0" smtClean="0"/>
              <a:t> is Easy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49" y="1008392"/>
            <a:ext cx="8509000" cy="5714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800" dirty="0" smtClean="0"/>
              <a:t>Look for new job</a:t>
            </a:r>
          </a:p>
          <a:p>
            <a:pPr marL="914400" lvl="1" indent="-514350"/>
            <a:r>
              <a:rPr lang="en-US" sz="2400" dirty="0" smtClean="0"/>
              <a:t>Research has moved on, software no longer relevant.</a:t>
            </a:r>
          </a:p>
          <a:p>
            <a:pPr marL="914400" lvl="1" indent="-514350"/>
            <a:r>
              <a:rPr lang="en-US" sz="2400" dirty="0" smtClean="0"/>
              <a:t>Employer, PI, Thesis Advisor suggests another line of work…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87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Co2006">
  <a:themeElements>
    <a:clrScheme name="AdCo2006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AC00AA"/>
      </a:folHlink>
    </a:clrScheme>
    <a:fontScheme name="AdCo200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AdCo200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Co200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Co200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Co200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Co20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Co20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Co20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Co2006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AC00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21801</TotalTime>
  <Words>1819</Words>
  <Application>Microsoft Macintosh PowerPoint</Application>
  <PresentationFormat>On-screen Show (4:3)</PresentationFormat>
  <Paragraphs>260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AdCo2006</vt:lpstr>
      <vt:lpstr>User Interface Design 7 ±2 Rules of Thumb for Better User Interfaces1</vt:lpstr>
      <vt:lpstr>Why am I here?</vt:lpstr>
      <vt:lpstr>Organizer Specification</vt:lpstr>
      <vt:lpstr>My Interpretation</vt:lpstr>
      <vt:lpstr>Motivation</vt:lpstr>
      <vt:lpstr>Further Motivation</vt:lpstr>
      <vt:lpstr>User Interface Design</vt:lpstr>
      <vt:lpstr>Designing Good User Interfaces is Easy</vt:lpstr>
      <vt:lpstr>Designing Good User Interfaces is Easy</vt:lpstr>
      <vt:lpstr>Rules of Thumb</vt:lpstr>
      <vt:lpstr>Rules of Thumb</vt:lpstr>
      <vt:lpstr>Rule #1 – Know your users</vt:lpstr>
      <vt:lpstr>Rule #1 – Know your users</vt:lpstr>
      <vt:lpstr>Rule #1 – How?</vt:lpstr>
      <vt:lpstr>Rule #1 - Example</vt:lpstr>
      <vt:lpstr>Rule #1 - Example 2</vt:lpstr>
      <vt:lpstr>PowerPoint Presentation</vt:lpstr>
      <vt:lpstr>PowerPoint Presentation</vt:lpstr>
      <vt:lpstr>PowerPoint Presentation</vt:lpstr>
      <vt:lpstr>Rule #2 – Easy things should be easy</vt:lpstr>
      <vt:lpstr>Rule #2 Example</vt:lpstr>
      <vt:lpstr>Rule #3 – Be Consistent</vt:lpstr>
      <vt:lpstr>Rule #4 – Avoid Jargon</vt:lpstr>
      <vt:lpstr>Rule #5 – Don’t Make Users Think</vt:lpstr>
      <vt:lpstr>Rule #6 – Let the User be in Control</vt:lpstr>
      <vt:lpstr>Rule #7 – Bugs are a Usability Problem</vt:lpstr>
      <vt:lpstr>Rule #7 – Bugs are a Usability Problem</vt:lpstr>
      <vt:lpstr>Bonus Rule #8 – Graphical Design is Important</vt:lpstr>
      <vt:lpstr>Rules of Thumb</vt:lpstr>
      <vt:lpstr>Detailed Example</vt:lpstr>
      <vt:lpstr>Conclusions</vt:lpstr>
      <vt:lpstr>Design Guidelines</vt:lpstr>
      <vt:lpstr>Design Guidelines</vt:lpstr>
      <vt:lpstr>References</vt:lpstr>
      <vt:lpstr>References</vt:lpstr>
      <vt:lpstr>References</vt:lpstr>
      <vt:lpstr>Thanks!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and Visualization of Biological Networks</dc:title>
  <dc:creator>UCSF RBVI</dc:creator>
  <cp:lastModifiedBy>Scooter Morris</cp:lastModifiedBy>
  <cp:revision>154</cp:revision>
  <dcterms:created xsi:type="dcterms:W3CDTF">2010-08-10T00:18:16Z</dcterms:created>
  <dcterms:modified xsi:type="dcterms:W3CDTF">2011-07-18T05:46:13Z</dcterms:modified>
</cp:coreProperties>
</file>